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84" r:id="rId6"/>
    <p:sldId id="265" r:id="rId7"/>
    <p:sldId id="272" r:id="rId8"/>
    <p:sldId id="278" r:id="rId9"/>
    <p:sldId id="277" r:id="rId10"/>
    <p:sldId id="279" r:id="rId11"/>
    <p:sldId id="276" r:id="rId12"/>
    <p:sldId id="273" r:id="rId13"/>
    <p:sldId id="274" r:id="rId14"/>
    <p:sldId id="258" r:id="rId15"/>
    <p:sldId id="281" r:id="rId16"/>
    <p:sldId id="282" r:id="rId17"/>
    <p:sldId id="283" r:id="rId18"/>
    <p:sldId id="280" r:id="rId19"/>
    <p:sldId id="275" r:id="rId20"/>
    <p:sldId id="262" r:id="rId21"/>
  </p:sldIdLst>
  <p:sldSz cx="9144000" cy="6858000" type="screen4x3"/>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294" autoAdjust="0"/>
  </p:normalViewPr>
  <p:slideViewPr>
    <p:cSldViewPr snapToGrid="0">
      <p:cViewPr varScale="1">
        <p:scale>
          <a:sx n="73" d="100"/>
          <a:sy n="73" d="100"/>
        </p:scale>
        <p:origin x="594" y="78"/>
      </p:cViewPr>
      <p:guideLst>
        <p:guide pos="2880"/>
        <p:guide orient="horz" pos="2160"/>
      </p:guideLst>
    </p:cSldViewPr>
  </p:slideViewPr>
  <p:notesTextViewPr>
    <p:cViewPr>
      <p:scale>
        <a:sx n="1" d="1"/>
        <a:sy n="1" d="1"/>
      </p:scale>
      <p:origin x="0" y="0"/>
    </p:cViewPr>
  </p:notesTextViewPr>
  <p:notesViewPr>
    <p:cSldViewPr snapToGrid="0">
      <p:cViewPr varScale="1">
        <p:scale>
          <a:sx n="90" d="100"/>
          <a:sy n="90" d="100"/>
        </p:scale>
        <p:origin x="235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54EBC55-AE0F-48A3-A32C-4EB3FA318E7C}" type="datetime1">
              <a:rPr lang="pt-BR" smtClean="0"/>
              <a:t>02/03/2020</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pt-BR" smtClean="0"/>
              <a:t>‹nº›</a:t>
            </a:fld>
            <a:endParaRPr lang="pt-B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02284-D08F-4825-ADF0-FC4CF6644176}" type="datetime1">
              <a:rPr lang="pt-BR" smtClean="0"/>
              <a:pPr/>
              <a:t>02/03/2020</a:t>
            </a:fld>
            <a:endParaRPr lang="pt-BR" dirty="0"/>
          </a:p>
        </p:txBody>
      </p:sp>
      <p:sp>
        <p:nvSpPr>
          <p:cNvPr id="4" name="Espaço Reservado para Imagem do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rtl="0"/>
            <a:endParaRPr lang="pt-BR" noProof="0" dirty="0"/>
          </a:p>
        </p:txBody>
      </p:sp>
      <p:sp>
        <p:nvSpPr>
          <p:cNvPr id="5" name="Espaço Reservado para Nota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dirty="0"/>
          </a:p>
        </p:txBody>
      </p:sp>
      <p:sp>
        <p:nvSpPr>
          <p:cNvPr id="7" name="Espaço Reservado para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pt-BR" noProof="0" smtClean="0"/>
              <a:t>‹nº›</a:t>
            </a:fld>
            <a:endParaRPr lang="pt-BR"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a:t>
            </a:fld>
            <a:endParaRPr lang="pt-BR" dirty="0"/>
          </a:p>
        </p:txBody>
      </p:sp>
    </p:spTree>
    <p:extLst>
      <p:ext uri="{BB962C8B-B14F-4D97-AF65-F5344CB8AC3E}">
        <p14:creationId xmlns:p14="http://schemas.microsoft.com/office/powerpoint/2010/main" val="381004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2</a:t>
            </a:fld>
            <a:endParaRPr lang="pt-BR" dirty="0"/>
          </a:p>
        </p:txBody>
      </p:sp>
    </p:spTree>
    <p:extLst>
      <p:ext uri="{BB962C8B-B14F-4D97-AF65-F5344CB8AC3E}">
        <p14:creationId xmlns:p14="http://schemas.microsoft.com/office/powerpoint/2010/main" val="412438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3</a:t>
            </a:fld>
            <a:endParaRPr lang="pt-BR" dirty="0"/>
          </a:p>
        </p:txBody>
      </p:sp>
    </p:spTree>
    <p:extLst>
      <p:ext uri="{BB962C8B-B14F-4D97-AF65-F5344CB8AC3E}">
        <p14:creationId xmlns:p14="http://schemas.microsoft.com/office/powerpoint/2010/main" val="3470362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11</a:t>
            </a:fld>
            <a:endParaRPr lang="pt-BR" dirty="0"/>
          </a:p>
        </p:txBody>
      </p:sp>
    </p:spTree>
    <p:extLst>
      <p:ext uri="{BB962C8B-B14F-4D97-AF65-F5344CB8AC3E}">
        <p14:creationId xmlns:p14="http://schemas.microsoft.com/office/powerpoint/2010/main" val="21632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15</a:t>
            </a:fld>
            <a:endParaRPr lang="pt-BR" dirty="0"/>
          </a:p>
        </p:txBody>
      </p:sp>
    </p:spTree>
    <p:extLst>
      <p:ext uri="{BB962C8B-B14F-4D97-AF65-F5344CB8AC3E}">
        <p14:creationId xmlns:p14="http://schemas.microsoft.com/office/powerpoint/2010/main" val="391901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16</a:t>
            </a:fld>
            <a:endParaRPr lang="pt-BR" dirty="0"/>
          </a:p>
        </p:txBody>
      </p:sp>
    </p:spTree>
    <p:extLst>
      <p:ext uri="{BB962C8B-B14F-4D97-AF65-F5344CB8AC3E}">
        <p14:creationId xmlns:p14="http://schemas.microsoft.com/office/powerpoint/2010/main" val="290596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71600" y="1143000"/>
            <a:ext cx="4114800" cy="30861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17</a:t>
            </a:fld>
            <a:endParaRPr lang="pt-BR" dirty="0"/>
          </a:p>
        </p:txBody>
      </p:sp>
    </p:spTree>
    <p:extLst>
      <p:ext uri="{BB962C8B-B14F-4D97-AF65-F5344CB8AC3E}">
        <p14:creationId xmlns:p14="http://schemas.microsoft.com/office/powerpoint/2010/main" val="351386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8" name="Retângulo 7"/>
          <p:cNvSpPr/>
          <p:nvPr/>
        </p:nvSpPr>
        <p:spPr>
          <a:xfrm>
            <a:off x="-1" y="0"/>
            <a:ext cx="9141620"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sz="1350" noProof="0" dirty="0"/>
          </a:p>
        </p:txBody>
      </p:sp>
      <p:sp>
        <p:nvSpPr>
          <p:cNvPr id="9" name="Retângulo 8"/>
          <p:cNvSpPr/>
          <p:nvPr/>
        </p:nvSpPr>
        <p:spPr>
          <a:xfrm>
            <a:off x="-1" y="5102352"/>
            <a:ext cx="9141620"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sz="1350" noProof="0" dirty="0"/>
          </a:p>
        </p:txBody>
      </p:sp>
      <p:sp>
        <p:nvSpPr>
          <p:cNvPr id="2" name="Título 1"/>
          <p:cNvSpPr>
            <a:spLocks noGrp="1"/>
          </p:cNvSpPr>
          <p:nvPr>
            <p:ph type="ctrTitle"/>
          </p:nvPr>
        </p:nvSpPr>
        <p:spPr>
          <a:xfrm>
            <a:off x="971550" y="2286000"/>
            <a:ext cx="7200900" cy="1517904"/>
          </a:xfrm>
        </p:spPr>
        <p:txBody>
          <a:bodyPr rtlCol="0" anchor="b"/>
          <a:lstStyle>
            <a:lvl1pPr algn="ctr">
              <a:defRPr sz="4050">
                <a:latin typeface="Lucida Sans" panose="020B0602030504020204" pitchFamily="34" charset="0"/>
              </a:defRPr>
            </a:lvl1pPr>
          </a:lstStyle>
          <a:p>
            <a:pPr rtl="0"/>
            <a:r>
              <a:rPr lang="pt-BR" noProof="0" smtClean="0"/>
              <a:t>Clique para editar o título mestre</a:t>
            </a:r>
            <a:endParaRPr lang="pt-BR" noProof="0" dirty="0"/>
          </a:p>
        </p:txBody>
      </p:sp>
      <p:sp>
        <p:nvSpPr>
          <p:cNvPr id="3" name="Subtítulo 2"/>
          <p:cNvSpPr>
            <a:spLocks noGrp="1"/>
          </p:cNvSpPr>
          <p:nvPr>
            <p:ph type="subTitle" idx="1"/>
          </p:nvPr>
        </p:nvSpPr>
        <p:spPr>
          <a:xfrm>
            <a:off x="971550" y="3959352"/>
            <a:ext cx="7200900" cy="914400"/>
          </a:xfrm>
        </p:spPr>
        <p:txBody>
          <a:bodyPr rtlCol="0">
            <a:normAutofit/>
          </a:bodyPr>
          <a:lstStyle>
            <a:lvl1pPr marL="0" indent="0" algn="ctr">
              <a:spcBef>
                <a:spcPts val="0"/>
              </a:spcBef>
              <a:buNone/>
              <a:defRPr sz="1500" cap="all" baseline="0">
                <a:latin typeface="Lucida Sans" panose="020B0602030504020204" pitchFamily="34" charset="0"/>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pPr rtl="0"/>
            <a:r>
              <a:rPr lang="pt-BR" noProof="0" smtClean="0"/>
              <a:t>Clique para editar o estilo do subtítulo Mestre</a:t>
            </a:r>
            <a:endParaRPr lang="pt-BR" noProof="0"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294191A7-B96F-4FC1-AFA6-7351564410E8}"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274638"/>
            <a:ext cx="1971675" cy="5897562"/>
          </a:xfrm>
        </p:spPr>
        <p:txBody>
          <a:bodyPr vert="eaVert"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a:xfrm>
            <a:off x="628650" y="274638"/>
            <a:ext cx="5800725" cy="5897562"/>
          </a:xfrm>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1561CBB8-12E5-46A0-B5D5-CD9A6B7BD5C6}"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p:txBody>
          <a:bodyPr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7CC779D7-1E1F-4057-9B10-FBF12E08F57A}"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0" y="274320"/>
            <a:ext cx="9144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sz="1350" noProof="0" dirty="0"/>
          </a:p>
        </p:txBody>
      </p:sp>
      <p:sp>
        <p:nvSpPr>
          <p:cNvPr id="2" name="Título 1"/>
          <p:cNvSpPr>
            <a:spLocks noGrp="1"/>
          </p:cNvSpPr>
          <p:nvPr>
            <p:ph type="title"/>
          </p:nvPr>
        </p:nvSpPr>
        <p:spPr>
          <a:xfrm>
            <a:off x="971550" y="2130552"/>
            <a:ext cx="7200900" cy="2359152"/>
          </a:xfrm>
        </p:spPr>
        <p:txBody>
          <a:bodyPr rtlCol="0" anchor="b">
            <a:normAutofit/>
          </a:bodyPr>
          <a:lstStyle>
            <a:lvl1pPr algn="ctr">
              <a:defRPr sz="4050" b="0" baseline="0">
                <a:solidFill>
                  <a:schemeClr val="bg1">
                    <a:lumMod val="75000"/>
                  </a:schemeClr>
                </a:solidFill>
              </a:defRPr>
            </a:lvl1pPr>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971550" y="4572000"/>
            <a:ext cx="7200900" cy="841248"/>
          </a:xfrm>
        </p:spPr>
        <p:txBody>
          <a:bodyPr rtlCol="0" anchor="t"/>
          <a:lstStyle>
            <a:lvl1pPr marL="0" indent="0" algn="ctr">
              <a:spcBef>
                <a:spcPts val="0"/>
              </a:spcBef>
              <a:buNone/>
              <a:defRPr sz="1500" cap="all" baseline="0">
                <a:solidFill>
                  <a:schemeClr val="bg1">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rtl="0"/>
            <a:r>
              <a:rPr lang="pt-BR" noProof="0" smtClean="0"/>
              <a:t>Editar estilos de texto Mestre</a:t>
            </a:r>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E0521A35-E92A-4E80-953D-FB98AFCF5795}"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sz="half" idx="1"/>
          </p:nvPr>
        </p:nvSpPr>
        <p:spPr>
          <a:xfrm>
            <a:off x="1005840" y="1901952"/>
            <a:ext cx="3429000" cy="4123944"/>
          </a:xfrm>
        </p:spPr>
        <p:txBody>
          <a:bodyPr rtlCol="0">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Conteúdo 3"/>
          <p:cNvSpPr>
            <a:spLocks noGrp="1"/>
          </p:cNvSpPr>
          <p:nvPr>
            <p:ph sz="half" idx="2"/>
          </p:nvPr>
        </p:nvSpPr>
        <p:spPr>
          <a:xfrm>
            <a:off x="4709160" y="1901952"/>
            <a:ext cx="3429000" cy="4123944"/>
          </a:xfrm>
        </p:spPr>
        <p:txBody>
          <a:bodyPr rtlCol="0">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BC7AECA0-7D11-4296-9DCE-E4E6D7799072}"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0D06EF73-9DB8-4763-865F-2F88181A4732}" type="slidenum">
              <a:rPr lang="pt-BR" noProof="0" smtClean="0"/>
              <a:t>‹nº›</a:t>
            </a:fld>
            <a:endParaRPr lang="pt-BR" noProof="0"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1005840" y="1837464"/>
            <a:ext cx="3429000" cy="766588"/>
          </a:xfrm>
        </p:spPr>
        <p:txBody>
          <a:bodyPr rtlCol="0" anchor="ctr">
            <a:normAutofit/>
          </a:bodyPr>
          <a:lstStyle>
            <a:lvl1pPr marL="0" indent="0">
              <a:spcBef>
                <a:spcPts val="0"/>
              </a:spcBef>
              <a:buNone/>
              <a:defRPr sz="1500" b="0" cap="all"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pt-BR" noProof="0" smtClean="0"/>
              <a:t>Editar estilos de texto Mestre</a:t>
            </a:r>
          </a:p>
        </p:txBody>
      </p:sp>
      <p:sp>
        <p:nvSpPr>
          <p:cNvPr id="4" name="Espaço Reservado para Conteúdo 3"/>
          <p:cNvSpPr>
            <a:spLocks noGrp="1"/>
          </p:cNvSpPr>
          <p:nvPr>
            <p:ph sz="half" idx="2"/>
          </p:nvPr>
        </p:nvSpPr>
        <p:spPr>
          <a:xfrm>
            <a:off x="1005840" y="2740733"/>
            <a:ext cx="3429000" cy="3288847"/>
          </a:xfrm>
        </p:spPr>
        <p:txBody>
          <a:bodyPr rtlCol="0">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Texto 4"/>
          <p:cNvSpPr>
            <a:spLocks noGrp="1"/>
          </p:cNvSpPr>
          <p:nvPr>
            <p:ph type="body" sz="quarter" idx="3"/>
          </p:nvPr>
        </p:nvSpPr>
        <p:spPr>
          <a:xfrm>
            <a:off x="4709160" y="1837464"/>
            <a:ext cx="3429000" cy="766588"/>
          </a:xfrm>
        </p:spPr>
        <p:txBody>
          <a:bodyPr rtlCol="0" anchor="ctr">
            <a:normAutofit/>
          </a:bodyPr>
          <a:lstStyle>
            <a:lvl1pPr marL="0" indent="0">
              <a:spcBef>
                <a:spcPts val="0"/>
              </a:spcBef>
              <a:buNone/>
              <a:defRPr sz="1500" b="0" cap="all"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pt-BR" noProof="0" smtClean="0"/>
              <a:t>Editar estilos de texto Mestre</a:t>
            </a:r>
          </a:p>
        </p:txBody>
      </p:sp>
      <p:sp>
        <p:nvSpPr>
          <p:cNvPr id="6" name="Espaço Reservado para Conteúdo 5"/>
          <p:cNvSpPr>
            <a:spLocks noGrp="1"/>
          </p:cNvSpPr>
          <p:nvPr>
            <p:ph sz="quarter" idx="4"/>
          </p:nvPr>
        </p:nvSpPr>
        <p:spPr>
          <a:xfrm>
            <a:off x="4709160" y="2740733"/>
            <a:ext cx="3429000" cy="3288847"/>
          </a:xfrm>
        </p:spPr>
        <p:txBody>
          <a:bodyPr rtlCol="0">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8" name="Espaço Reservado para Rodapé 7"/>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7" name="Espaço Reservado para Data 6"/>
          <p:cNvSpPr>
            <a:spLocks noGrp="1"/>
          </p:cNvSpPr>
          <p:nvPr>
            <p:ph type="dt" sz="half" idx="10"/>
          </p:nvPr>
        </p:nvSpPr>
        <p:spPr/>
        <p:txBody>
          <a:bodyPr rtlCol="0"/>
          <a:lstStyle/>
          <a:p>
            <a:pPr rtl="0"/>
            <a:fld id="{530CFC50-1EE8-4046-A485-FA3C58D404B9}" type="datetime1">
              <a:rPr lang="pt-BR" noProof="0" smtClean="0"/>
              <a:t>02/03/2020</a:t>
            </a:fld>
            <a:endParaRPr lang="pt-BR" noProof="0" dirty="0"/>
          </a:p>
        </p:txBody>
      </p:sp>
      <p:sp>
        <p:nvSpPr>
          <p:cNvPr id="9" name="Espaço Reservado para Número do Slide 8"/>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4" name="Espaço Reservado para Rodapé 3"/>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3" name="Espaço Reservado para Data 2"/>
          <p:cNvSpPr>
            <a:spLocks noGrp="1"/>
          </p:cNvSpPr>
          <p:nvPr>
            <p:ph type="dt" sz="half" idx="10"/>
          </p:nvPr>
        </p:nvSpPr>
        <p:spPr/>
        <p:txBody>
          <a:bodyPr rtlCol="0"/>
          <a:lstStyle/>
          <a:p>
            <a:pPr rtl="0"/>
            <a:fld id="{186AC24F-93A4-4507-BD25-36E38EFA252E}" type="datetime1">
              <a:rPr lang="pt-BR" noProof="0" smtClean="0"/>
              <a:t>02/03/2020</a:t>
            </a:fld>
            <a:endParaRPr lang="pt-BR" noProof="0" dirty="0"/>
          </a:p>
        </p:txBody>
      </p:sp>
      <p:sp>
        <p:nvSpPr>
          <p:cNvPr id="5" name="Espaço Reservado para Número do Slide 4"/>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0" y="0"/>
            <a:ext cx="9141620"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sz="1350" noProof="0" dirty="0"/>
          </a:p>
        </p:txBody>
      </p:sp>
      <p:sp>
        <p:nvSpPr>
          <p:cNvPr id="3" name="Espaço Reservado para Rodapé 2"/>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2" name="Espaço Reservado para Data 1"/>
          <p:cNvSpPr>
            <a:spLocks noGrp="1"/>
          </p:cNvSpPr>
          <p:nvPr>
            <p:ph type="dt" sz="half" idx="10"/>
          </p:nvPr>
        </p:nvSpPr>
        <p:spPr/>
        <p:txBody>
          <a:bodyPr rtlCol="0"/>
          <a:lstStyle/>
          <a:p>
            <a:pPr rtl="0"/>
            <a:fld id="{04A36A52-6F14-4F52-9D10-6B7F88F49229}" type="datetime1">
              <a:rPr lang="pt-BR" noProof="0" smtClean="0"/>
              <a:t>02/03/2020</a:t>
            </a:fld>
            <a:endParaRPr lang="pt-BR" noProof="0" dirty="0"/>
          </a:p>
        </p:txBody>
      </p:sp>
      <p:sp>
        <p:nvSpPr>
          <p:cNvPr id="4" name="Espaço Reservado para Número do Slide 3"/>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602986" y="2350008"/>
            <a:ext cx="3154680" cy="1993392"/>
          </a:xfrm>
        </p:spPr>
        <p:txBody>
          <a:bodyPr rtlCol="0" anchor="b">
            <a:normAutofit/>
          </a:bodyPr>
          <a:lstStyle>
            <a:lvl1pPr>
              <a:defRPr sz="2550" b="0"/>
            </a:lvl1pPr>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a:xfrm>
            <a:off x="342900" y="758952"/>
            <a:ext cx="4972050" cy="5330952"/>
          </a:xfrm>
        </p:spPr>
        <p:txBody>
          <a:bodyPr rtlCol="0">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Texto 3"/>
          <p:cNvSpPr>
            <a:spLocks noGrp="1"/>
          </p:cNvSpPr>
          <p:nvPr>
            <p:ph type="body" sz="half" idx="2"/>
          </p:nvPr>
        </p:nvSpPr>
        <p:spPr>
          <a:xfrm>
            <a:off x="5602986" y="4361688"/>
            <a:ext cx="3154680" cy="1728216"/>
          </a:xfrm>
        </p:spPr>
        <p:txBody>
          <a:bodyPr rtlCol="0">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31ECA022-3C6D-4732-80A6-28D6EAF2AE57}"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602986" y="2350008"/>
            <a:ext cx="3154680" cy="1993392"/>
          </a:xfrm>
        </p:spPr>
        <p:txBody>
          <a:bodyPr rtlCol="0" anchor="b">
            <a:normAutofit/>
          </a:bodyPr>
          <a:lstStyle>
            <a:lvl1pPr>
              <a:defRPr sz="2550" b="0"/>
            </a:lvl1pPr>
          </a:lstStyle>
          <a:p>
            <a:pPr rtl="0"/>
            <a:r>
              <a:rPr lang="pt-BR" noProof="0" smtClean="0"/>
              <a:t>Clique para editar o título mestre</a:t>
            </a:r>
            <a:endParaRPr lang="pt-BR" noProof="0"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226314" y="502920"/>
            <a:ext cx="5026914" cy="5843016"/>
          </a:xfrm>
          <a:solidFill>
            <a:schemeClr val="accent1">
              <a:lumMod val="40000"/>
              <a:lumOff val="60000"/>
            </a:schemeClr>
          </a:solidFill>
        </p:spPr>
        <p:txBody>
          <a:bodyPr rtlCol="0"/>
          <a:lstStyle>
            <a:lvl1pPr marL="0" indent="0" algn="ctr">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rtl="0"/>
            <a:r>
              <a:rPr lang="pt-BR" noProof="0" smtClean="0"/>
              <a:t>Clique no ícone para adicionar uma imagem</a:t>
            </a:r>
            <a:endParaRPr lang="pt-BR" noProof="0" dirty="0"/>
          </a:p>
        </p:txBody>
      </p:sp>
      <p:sp>
        <p:nvSpPr>
          <p:cNvPr id="4" name="Espaço Reservado para Texto 3"/>
          <p:cNvSpPr>
            <a:spLocks noGrp="1"/>
          </p:cNvSpPr>
          <p:nvPr>
            <p:ph type="body" sz="half" idx="2"/>
          </p:nvPr>
        </p:nvSpPr>
        <p:spPr>
          <a:xfrm>
            <a:off x="5602986" y="4361688"/>
            <a:ext cx="3154680" cy="1728216"/>
          </a:xfrm>
        </p:spPr>
        <p:txBody>
          <a:bodyPr rtlCol="0">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6DB7D82C-8981-4BB4-BBEB-F55C8347414D}"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ângulo 6"/>
          <p:cNvSpPr/>
          <p:nvPr/>
        </p:nvSpPr>
        <p:spPr>
          <a:xfrm>
            <a:off x="0" y="6583680"/>
            <a:ext cx="9141620"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sz="1350" noProof="0" dirty="0"/>
          </a:p>
        </p:txBody>
      </p:sp>
      <p:sp>
        <p:nvSpPr>
          <p:cNvPr id="2" name="Espaço Reservado para Título 1"/>
          <p:cNvSpPr>
            <a:spLocks noGrp="1"/>
          </p:cNvSpPr>
          <p:nvPr>
            <p:ph type="title"/>
          </p:nvPr>
        </p:nvSpPr>
        <p:spPr>
          <a:xfrm>
            <a:off x="1005840" y="467360"/>
            <a:ext cx="7132320" cy="1233424"/>
          </a:xfrm>
          <a:prstGeom prst="rect">
            <a:avLst/>
          </a:prstGeom>
        </p:spPr>
        <p:txBody>
          <a:bodyPr vert="horz" lIns="91440" tIns="45720" rIns="91440" bIns="45720" rtlCol="0" anchor="b">
            <a:normAutofit/>
          </a:bodyPr>
          <a:lstStyle/>
          <a:p>
            <a:pPr rtl="0"/>
            <a:r>
              <a:rPr lang="pt-BR" noProof="0" dirty="0" smtClean="0"/>
              <a:t>Clique para editar o estilo de título Mestre</a:t>
            </a:r>
            <a:endParaRPr lang="pt-BR" noProof="0" dirty="0"/>
          </a:p>
        </p:txBody>
      </p:sp>
      <p:sp>
        <p:nvSpPr>
          <p:cNvPr id="3" name="Espaço Reservado para Texto 2"/>
          <p:cNvSpPr>
            <a:spLocks noGrp="1"/>
          </p:cNvSpPr>
          <p:nvPr>
            <p:ph type="body" idx="1"/>
          </p:nvPr>
        </p:nvSpPr>
        <p:spPr>
          <a:xfrm>
            <a:off x="1005840" y="1901953"/>
            <a:ext cx="7132320" cy="4127627"/>
          </a:xfrm>
          <a:prstGeom prst="rect">
            <a:avLst/>
          </a:prstGeom>
        </p:spPr>
        <p:txBody>
          <a:bodyPr vert="horz" lIns="91440" tIns="45720" rIns="91440" bIns="45720" rtlCol="0">
            <a:normAutofit/>
          </a:bodyPr>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5" name="Espaço Reservado para Rodapé 4"/>
          <p:cNvSpPr>
            <a:spLocks noGrp="1"/>
          </p:cNvSpPr>
          <p:nvPr>
            <p:ph type="ftr" sz="quarter" idx="3"/>
          </p:nvPr>
        </p:nvSpPr>
        <p:spPr>
          <a:xfrm>
            <a:off x="1005840" y="6601968"/>
            <a:ext cx="5369814" cy="237744"/>
          </a:xfrm>
          <a:prstGeom prst="rect">
            <a:avLst/>
          </a:prstGeom>
        </p:spPr>
        <p:txBody>
          <a:bodyPr vert="horz" lIns="91440" tIns="45720" rIns="91440" bIns="45720" rtlCol="0" anchor="ctr"/>
          <a:lstStyle>
            <a:lvl1pPr algn="l">
              <a:defRPr sz="825" cap="all" baseline="0">
                <a:solidFill>
                  <a:schemeClr val="bg1">
                    <a:lumMod val="75000"/>
                  </a:schemeClr>
                </a:solidFill>
              </a:defRPr>
            </a:lvl1pPr>
          </a:lstStyle>
          <a:p>
            <a:pPr rtl="0"/>
            <a:r>
              <a:rPr lang="pt-BR" noProof="0" dirty="0" smtClean="0"/>
              <a:t>Adicionar um rodapé</a:t>
            </a:r>
            <a:endParaRPr lang="pt-BR" noProof="0" dirty="0"/>
          </a:p>
        </p:txBody>
      </p:sp>
      <p:sp>
        <p:nvSpPr>
          <p:cNvPr id="4" name="Espaço Reservado para Data 3"/>
          <p:cNvSpPr>
            <a:spLocks noGrp="1"/>
          </p:cNvSpPr>
          <p:nvPr>
            <p:ph type="dt" sz="half" idx="2"/>
          </p:nvPr>
        </p:nvSpPr>
        <p:spPr>
          <a:xfrm>
            <a:off x="6656832" y="6601968"/>
            <a:ext cx="720090" cy="237744"/>
          </a:xfrm>
          <a:prstGeom prst="rect">
            <a:avLst/>
          </a:prstGeom>
        </p:spPr>
        <p:txBody>
          <a:bodyPr vert="horz" lIns="91440" tIns="45720" rIns="91440" bIns="45720" rtlCol="0" anchor="ctr"/>
          <a:lstStyle>
            <a:lvl1pPr algn="r">
              <a:defRPr sz="825" baseline="0">
                <a:solidFill>
                  <a:schemeClr val="bg1">
                    <a:lumMod val="75000"/>
                  </a:schemeClr>
                </a:solidFill>
              </a:defRPr>
            </a:lvl1pPr>
          </a:lstStyle>
          <a:p>
            <a:pPr rtl="0"/>
            <a:fld id="{13C6A4D1-5860-4728-B7F9-ACD24DF0BDA6}" type="datetime1">
              <a:rPr lang="pt-BR" noProof="0" smtClean="0"/>
              <a:t>02/03/2020</a:t>
            </a:fld>
            <a:endParaRPr lang="pt-BR" noProof="0" dirty="0"/>
          </a:p>
        </p:txBody>
      </p:sp>
      <p:sp>
        <p:nvSpPr>
          <p:cNvPr id="6" name="Espaço Reservado para Número do Slide 5"/>
          <p:cNvSpPr>
            <a:spLocks noGrp="1"/>
          </p:cNvSpPr>
          <p:nvPr>
            <p:ph type="sldNum" sz="quarter" idx="4"/>
          </p:nvPr>
        </p:nvSpPr>
        <p:spPr>
          <a:xfrm>
            <a:off x="7658100" y="6601968"/>
            <a:ext cx="480060" cy="237744"/>
          </a:xfrm>
          <a:prstGeom prst="rect">
            <a:avLst/>
          </a:prstGeom>
        </p:spPr>
        <p:txBody>
          <a:bodyPr vert="horz" lIns="91440" tIns="45720" rIns="91440" bIns="45720" rtlCol="0" anchor="ctr"/>
          <a:lstStyle>
            <a:lvl1pPr algn="r">
              <a:defRPr sz="825" baseline="0">
                <a:solidFill>
                  <a:schemeClr val="bg1">
                    <a:lumMod val="75000"/>
                  </a:schemeClr>
                </a:solidFill>
              </a:defRPr>
            </a:lvl1pPr>
          </a:lstStyle>
          <a:p>
            <a:pPr rtl="0"/>
            <a:fld id="{CA8D9AD5-F248-4919-864A-CFD76CC027D6}" type="slidenum">
              <a:rPr lang="pt-BR" noProof="0" smtClean="0"/>
              <a:pPr rtl="0"/>
              <a:t>‹nº›</a:t>
            </a:fld>
            <a:endParaRPr lang="pt-BR" noProof="0" dirty="0"/>
          </a:p>
        </p:txBody>
      </p:sp>
      <p:pic>
        <p:nvPicPr>
          <p:cNvPr id="8" name="Imagem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161985" y="5709610"/>
            <a:ext cx="750195" cy="759620"/>
          </a:xfrm>
          <a:prstGeom prst="rect">
            <a:avLst/>
          </a:prstGeom>
        </p:spPr>
      </p:pic>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685800" rtl="0" eaLnBrk="1" latinLnBrk="0" hangingPunct="1">
        <a:lnSpc>
          <a:spcPct val="90000"/>
        </a:lnSpc>
        <a:spcBef>
          <a:spcPct val="0"/>
        </a:spcBef>
        <a:buFont typeface="Arial" pitchFamily="34" charset="0"/>
        <a:buNone/>
        <a:defRPr sz="2550" kern="1200">
          <a:solidFill>
            <a:schemeClr val="tx1"/>
          </a:solidFill>
          <a:latin typeface="Lucida Sans" panose="020B0602030504020204" pitchFamily="34" charset="0"/>
          <a:ea typeface="+mj-ea"/>
          <a:cs typeface="+mj-cs"/>
        </a:defRPr>
      </a:lvl1pPr>
    </p:titleStyle>
    <p:bodyStyle>
      <a:lvl1pPr marL="205740" indent="-171450" algn="l" defTabSz="685800" rtl="0" eaLnBrk="1" latinLnBrk="0" hangingPunct="1">
        <a:lnSpc>
          <a:spcPct val="90000"/>
        </a:lnSpc>
        <a:spcBef>
          <a:spcPts val="1350"/>
        </a:spcBef>
        <a:buSzPct val="80000"/>
        <a:buFont typeface="Arial" pitchFamily="34" charset="0"/>
        <a:buChar char="•"/>
        <a:defRPr sz="1500" kern="1200">
          <a:solidFill>
            <a:schemeClr val="tx1"/>
          </a:solidFill>
          <a:latin typeface="Lucida Sans" panose="020B0602030504020204" pitchFamily="34" charset="0"/>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sz="1350" kern="1200">
          <a:solidFill>
            <a:schemeClr val="tx1"/>
          </a:solidFill>
          <a:latin typeface="Lucida Sans" panose="020B0602030504020204" pitchFamily="34" charset="0"/>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sz="1200" kern="1200">
          <a:solidFill>
            <a:schemeClr val="tx1"/>
          </a:solidFill>
          <a:latin typeface="Lucida Sans" panose="020B0602030504020204" pitchFamily="34" charset="0"/>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sz="1050" kern="1200">
          <a:solidFill>
            <a:schemeClr val="tx1"/>
          </a:solidFill>
          <a:latin typeface="Lucida Sans" panose="020B0602030504020204" pitchFamily="34" charset="0"/>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sz="1050" kern="1200">
          <a:solidFill>
            <a:schemeClr val="tx1"/>
          </a:solidFill>
          <a:latin typeface="Lucida Sans" panose="020B0602030504020204" pitchFamily="34" charset="0"/>
          <a:ea typeface="+mn-ea"/>
          <a:cs typeface="+mn-cs"/>
        </a:defRPr>
      </a:lvl5pPr>
      <a:lvl6pPr marL="1405890" indent="-171450" algn="l" defTabSz="685800" rtl="0" eaLnBrk="1" latinLnBrk="0" hangingPunct="1">
        <a:lnSpc>
          <a:spcPct val="90000"/>
        </a:lnSpc>
        <a:spcBef>
          <a:spcPts val="600"/>
        </a:spcBef>
        <a:buFont typeface="Arial" pitchFamily="34" charset="0"/>
        <a:buChar char="•"/>
        <a:defRPr sz="1050" kern="1200">
          <a:solidFill>
            <a:schemeClr val="tx1"/>
          </a:solidFill>
          <a:latin typeface="+mn-lt"/>
          <a:ea typeface="+mn-ea"/>
          <a:cs typeface="+mn-cs"/>
        </a:defRPr>
      </a:lvl6pPr>
      <a:lvl7pPr marL="1645920" indent="-171450" algn="l" defTabSz="685800" rtl="0" eaLnBrk="1" latinLnBrk="0" hangingPunct="1">
        <a:lnSpc>
          <a:spcPct val="90000"/>
        </a:lnSpc>
        <a:spcBef>
          <a:spcPts val="600"/>
        </a:spcBef>
        <a:buFont typeface="Arial" pitchFamily="34" charset="0"/>
        <a:buChar char="•"/>
        <a:defRPr sz="1050" kern="1200" baseline="0">
          <a:solidFill>
            <a:schemeClr val="tx1"/>
          </a:solidFill>
          <a:latin typeface="+mn-lt"/>
          <a:ea typeface="+mn-ea"/>
          <a:cs typeface="+mn-cs"/>
        </a:defRPr>
      </a:lvl7pPr>
      <a:lvl8pPr marL="1885950" indent="-171450" algn="l" defTabSz="685800" rtl="0" eaLnBrk="1" latinLnBrk="0" hangingPunct="1">
        <a:lnSpc>
          <a:spcPct val="90000"/>
        </a:lnSpc>
        <a:spcBef>
          <a:spcPts val="600"/>
        </a:spcBef>
        <a:buFont typeface="Arial" pitchFamily="34" charset="0"/>
        <a:buChar char="•"/>
        <a:defRPr sz="1050" kern="1200" baseline="0">
          <a:solidFill>
            <a:schemeClr val="tx1"/>
          </a:solidFill>
          <a:latin typeface="+mn-lt"/>
          <a:ea typeface="+mn-ea"/>
          <a:cs typeface="+mn-cs"/>
        </a:defRPr>
      </a:lvl8pPr>
      <a:lvl9pPr marL="2125980" indent="-171450" algn="l" defTabSz="685800" rtl="0" eaLnBrk="1" latinLnBrk="0" hangingPunct="1">
        <a:lnSpc>
          <a:spcPct val="90000"/>
        </a:lnSpc>
        <a:spcBef>
          <a:spcPts val="600"/>
        </a:spcBef>
        <a:buFont typeface="Arial" pitchFamily="34" charset="0"/>
        <a:buChar char="•"/>
        <a:defRPr sz="1050" kern="1200" baseline="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elizangela.soares@metodista.br"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550" y="2465176"/>
            <a:ext cx="1920026" cy="1920026"/>
          </a:xfrm>
          <a:prstGeom prst="rect">
            <a:avLst/>
          </a:prstGeom>
        </p:spPr>
      </p:pic>
      <p:sp>
        <p:nvSpPr>
          <p:cNvPr id="8" name="CaixaDeTexto 7"/>
          <p:cNvSpPr txBox="1"/>
          <p:nvPr/>
        </p:nvSpPr>
        <p:spPr>
          <a:xfrm>
            <a:off x="2891576" y="2767693"/>
            <a:ext cx="5476603" cy="1200329"/>
          </a:xfrm>
          <a:prstGeom prst="rect">
            <a:avLst/>
          </a:prstGeom>
          <a:noFill/>
        </p:spPr>
        <p:txBody>
          <a:bodyPr wrap="square" rtlCol="0">
            <a:spAutoFit/>
          </a:bodyPr>
          <a:lstStyle/>
          <a:p>
            <a:pPr algn="r"/>
            <a:r>
              <a:rPr lang="pt-BR" sz="2000" b="1" dirty="0">
                <a:effectLst>
                  <a:outerShdw blurRad="38100" dist="38100" dir="2700000" algn="tl">
                    <a:srgbClr val="000000">
                      <a:alpha val="43137"/>
                    </a:srgbClr>
                  </a:outerShdw>
                </a:effectLst>
                <a:latin typeface="Lucida Sans" panose="020B0602030504020204" pitchFamily="34" charset="0"/>
              </a:rPr>
              <a:t>ESTÁGIO SUPERVISIONADO</a:t>
            </a:r>
          </a:p>
          <a:p>
            <a:pPr algn="r"/>
            <a:r>
              <a:rPr lang="pt-BR" sz="2000" b="1" dirty="0">
                <a:effectLst>
                  <a:outerShdw blurRad="38100" dist="38100" dir="2700000" algn="tl">
                    <a:srgbClr val="000000">
                      <a:alpha val="43137"/>
                    </a:srgbClr>
                  </a:outerShdw>
                </a:effectLst>
                <a:latin typeface="Lucida Sans" panose="020B0602030504020204" pitchFamily="34" charset="0"/>
              </a:rPr>
              <a:t>CURSO TEOLÓGICO-PASTORAL (CTP</a:t>
            </a:r>
            <a:r>
              <a:rPr lang="pt-BR" sz="1400" b="1" dirty="0">
                <a:effectLst>
                  <a:outerShdw blurRad="38100" dist="38100" dir="2700000" algn="tl">
                    <a:srgbClr val="000000">
                      <a:alpha val="43137"/>
                    </a:srgbClr>
                  </a:outerShdw>
                </a:effectLst>
                <a:latin typeface="Lucida Sans" panose="020B0602030504020204" pitchFamily="34" charset="0"/>
              </a:rPr>
              <a:t>)</a:t>
            </a:r>
          </a:p>
          <a:p>
            <a:pPr algn="r"/>
            <a:endParaRPr lang="pt-BR" sz="1600" b="1" dirty="0">
              <a:effectLst>
                <a:outerShdw blurRad="38100" dist="38100" dir="2700000" algn="tl">
                  <a:srgbClr val="000000">
                    <a:alpha val="43137"/>
                  </a:srgbClr>
                </a:outerShdw>
              </a:effectLst>
              <a:latin typeface="Lucida Sans" panose="020B0602030504020204" pitchFamily="34" charset="0"/>
            </a:endParaRPr>
          </a:p>
          <a:p>
            <a:pPr algn="r"/>
            <a:r>
              <a:rPr lang="pt-BR" sz="1600" b="1" dirty="0">
                <a:effectLst>
                  <a:outerShdw blurRad="38100" dist="38100" dir="2700000" algn="tl">
                    <a:srgbClr val="000000">
                      <a:alpha val="43137"/>
                    </a:srgbClr>
                  </a:outerShdw>
                </a:effectLst>
                <a:latin typeface="Lucida Sans" panose="020B0602030504020204" pitchFamily="34" charset="0"/>
              </a:rPr>
              <a:t>Orientações Gerais</a:t>
            </a:r>
            <a:endParaRPr lang="pt-BR" sz="1600" b="1" dirty="0">
              <a:effectLst>
                <a:outerShdw blurRad="38100" dist="38100" dir="2700000" algn="tl">
                  <a:srgbClr val="000000">
                    <a:alpha val="43137"/>
                  </a:srgbClr>
                </a:outerShdw>
              </a:effectLst>
              <a:latin typeface="Lucida Sans" panose="020B0602030504020204" pitchFamily="34" charset="0"/>
            </a:endParaRPr>
          </a:p>
        </p:txBody>
      </p:sp>
      <p:sp>
        <p:nvSpPr>
          <p:cNvPr id="9" name="CaixaDeTexto 8"/>
          <p:cNvSpPr txBox="1"/>
          <p:nvPr/>
        </p:nvSpPr>
        <p:spPr>
          <a:xfrm>
            <a:off x="2891576" y="5393329"/>
            <a:ext cx="5476603" cy="584775"/>
          </a:xfrm>
          <a:prstGeom prst="rect">
            <a:avLst/>
          </a:prstGeom>
          <a:noFill/>
        </p:spPr>
        <p:txBody>
          <a:bodyPr wrap="square" rtlCol="0">
            <a:spAutoFit/>
          </a:bodyPr>
          <a:lstStyle/>
          <a:p>
            <a:pPr algn="r"/>
            <a:r>
              <a:rPr lang="pt-BR" sz="1600" b="1" dirty="0">
                <a:effectLst>
                  <a:outerShdw blurRad="38100" dist="38100" dir="2700000" algn="tl">
                    <a:srgbClr val="000000">
                      <a:alpha val="43137"/>
                    </a:srgbClr>
                  </a:outerShdw>
                </a:effectLst>
                <a:latin typeface="Lucida Sans" panose="020B0602030504020204" pitchFamily="34" charset="0"/>
              </a:rPr>
              <a:t>Profa. Elizangela A. Soares</a:t>
            </a:r>
          </a:p>
          <a:p>
            <a:pPr algn="r"/>
            <a:r>
              <a:rPr lang="pt-BR" sz="1600" b="1" dirty="0">
                <a:effectLst>
                  <a:outerShdw blurRad="38100" dist="38100" dir="2700000" algn="tl">
                    <a:srgbClr val="000000">
                      <a:alpha val="43137"/>
                    </a:srgbClr>
                  </a:outerShdw>
                </a:effectLst>
                <a:latin typeface="Lucida Sans" panose="020B0602030504020204" pitchFamily="34" charset="0"/>
              </a:rPr>
              <a:t>Faculdade de Teologia da Igreja Metodista | FTIM</a:t>
            </a:r>
            <a:endParaRPr lang="pt-BR" sz="1600" b="1" dirty="0">
              <a:effectLst>
                <a:outerShdw blurRad="38100" dist="38100" dir="2700000" algn="tl">
                  <a:srgbClr val="000000">
                    <a:alpha val="43137"/>
                  </a:srgbClr>
                </a:outerShdw>
              </a:effectLst>
              <a:latin typeface="Lucida Sans" panose="020B0602030504020204" pitchFamily="34" charset="0"/>
            </a:endParaRP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029112206"/>
              </p:ext>
            </p:extLst>
          </p:nvPr>
        </p:nvGraphicFramePr>
        <p:xfrm>
          <a:off x="2256667" y="3557247"/>
          <a:ext cx="5603965" cy="1714500"/>
        </p:xfrm>
        <a:graphic>
          <a:graphicData uri="http://schemas.openxmlformats.org/drawingml/2006/table">
            <a:tbl>
              <a:tblPr firstRow="1" bandRow="1">
                <a:tableStyleId>{B301B821-A1FF-4177-AEE7-76D212191A09}</a:tableStyleId>
              </a:tblPr>
              <a:tblGrid>
                <a:gridCol w="2762703">
                  <a:extLst>
                    <a:ext uri="{9D8B030D-6E8A-4147-A177-3AD203B41FA5}">
                      <a16:colId xmlns:a16="http://schemas.microsoft.com/office/drawing/2014/main" val="70456464"/>
                    </a:ext>
                  </a:extLst>
                </a:gridCol>
                <a:gridCol w="2841262">
                  <a:extLst>
                    <a:ext uri="{9D8B030D-6E8A-4147-A177-3AD203B41FA5}">
                      <a16:colId xmlns:a16="http://schemas.microsoft.com/office/drawing/2014/main" val="1456763125"/>
                    </a:ext>
                  </a:extLst>
                </a:gridCol>
              </a:tblGrid>
              <a:tr h="278130">
                <a:tc>
                  <a:txBody>
                    <a:bodyPr/>
                    <a:lstStyle/>
                    <a:p>
                      <a:r>
                        <a:rPr lang="pt-BR" sz="1800" dirty="0" smtClean="0">
                          <a:latin typeface="Lucida Sans" panose="020B0602030504020204" pitchFamily="34" charset="0"/>
                        </a:rPr>
                        <a:t>ATIVIDADES</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CARGA HORÁRIA</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1477574663"/>
                  </a:ext>
                </a:extLst>
              </a:tr>
              <a:tr h="278130">
                <a:tc>
                  <a:txBody>
                    <a:bodyPr/>
                    <a:lstStyle/>
                    <a:p>
                      <a:r>
                        <a:rPr lang="pt-BR" sz="1800" dirty="0" smtClean="0">
                          <a:latin typeface="Lucida Sans" panose="020B0602030504020204" pitchFamily="34" charset="0"/>
                        </a:rPr>
                        <a:t>Intervenção</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40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4166919107"/>
                  </a:ext>
                </a:extLst>
              </a:tr>
              <a:tr h="278130">
                <a:tc>
                  <a:txBody>
                    <a:bodyPr/>
                    <a:lstStyle/>
                    <a:p>
                      <a:r>
                        <a:rPr lang="pt-BR" sz="1800" dirty="0" smtClean="0">
                          <a:latin typeface="Lucida Sans" panose="020B0602030504020204" pitchFamily="34" charset="0"/>
                        </a:rPr>
                        <a:t>Supervisão local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05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54599702"/>
                  </a:ext>
                </a:extLst>
              </a:tr>
              <a:tr h="278130">
                <a:tc>
                  <a:txBody>
                    <a:bodyPr/>
                    <a:lstStyle/>
                    <a:p>
                      <a:r>
                        <a:rPr lang="pt-BR" sz="1800" dirty="0" smtClean="0">
                          <a:latin typeface="Lucida Sans" panose="020B0602030504020204" pitchFamily="34" charset="0"/>
                        </a:rPr>
                        <a:t>Supervisão acadêmica</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05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2816381098"/>
                  </a:ext>
                </a:extLst>
              </a:tr>
              <a:tr h="278130">
                <a:tc>
                  <a:txBody>
                    <a:bodyPr/>
                    <a:lstStyle/>
                    <a:p>
                      <a:r>
                        <a:rPr lang="pt-BR" sz="1800" dirty="0" smtClean="0">
                          <a:latin typeface="Lucida Sans" panose="020B0602030504020204" pitchFamily="34" charset="0"/>
                        </a:rPr>
                        <a:t>Total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50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3496192951"/>
                  </a:ext>
                </a:extLst>
              </a:tr>
            </a:tbl>
          </a:graphicData>
        </a:graphic>
      </p:graphicFrame>
      <p:sp>
        <p:nvSpPr>
          <p:cNvPr id="5" name="CaixaDeTexto 4"/>
          <p:cNvSpPr txBox="1"/>
          <p:nvPr/>
        </p:nvSpPr>
        <p:spPr>
          <a:xfrm>
            <a:off x="2106504" y="2564484"/>
            <a:ext cx="5904293" cy="646331"/>
          </a:xfrm>
          <a:prstGeom prst="rect">
            <a:avLst/>
          </a:prstGeom>
          <a:noFill/>
        </p:spPr>
        <p:txBody>
          <a:bodyPr wrap="square" rtlCol="0">
            <a:spAutoFit/>
          </a:bodyPr>
          <a:lstStyle/>
          <a:p>
            <a:pPr algn="r"/>
            <a:r>
              <a:rPr lang="pt-BR" dirty="0">
                <a:latin typeface="Lucida Sans" panose="020B0602030504020204" pitchFamily="34" charset="0"/>
                <a:sym typeface="Wingdings 3" panose="05040102010807070707" pitchFamily="18" charset="2"/>
              </a:rPr>
              <a:t> </a:t>
            </a:r>
            <a:r>
              <a:rPr lang="pt-BR" dirty="0">
                <a:latin typeface="Lucida Sans" panose="020B0602030504020204" pitchFamily="34" charset="0"/>
              </a:rPr>
              <a:t>Promoção Humana (PH): 50 horas, realizado em apenas um semestre obrigatório:</a:t>
            </a:r>
            <a:endParaRPr lang="pt-BR" dirty="0">
              <a:latin typeface="Lucida Sans" panose="020B0602030504020204" pitchFamily="34" charset="0"/>
            </a:endParaRPr>
          </a:p>
        </p:txBody>
      </p:sp>
    </p:spTree>
    <p:extLst>
      <p:ext uri="{BB962C8B-B14F-4D97-AF65-F5344CB8AC3E}">
        <p14:creationId xmlns:p14="http://schemas.microsoft.com/office/powerpoint/2010/main" val="612974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Documentação obrigatória</a:t>
            </a:r>
            <a:br>
              <a:rPr lang="pt-BR" dirty="0" smtClean="0"/>
            </a:br>
            <a:r>
              <a:rPr lang="pt-BR" sz="2100" dirty="0"/>
              <a:t>verificar o manual de estágio do curso para detalhamentos e explicações</a:t>
            </a:r>
          </a:p>
        </p:txBody>
      </p:sp>
    </p:spTree>
    <p:extLst>
      <p:ext uri="{BB962C8B-B14F-4D97-AF65-F5344CB8AC3E}">
        <p14:creationId xmlns:p14="http://schemas.microsoft.com/office/powerpoint/2010/main" val="14011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início</a:t>
            </a:r>
            <a:endParaRPr lang="pt-BR" dirty="0"/>
          </a:p>
        </p:txBody>
      </p:sp>
      <p:sp>
        <p:nvSpPr>
          <p:cNvPr id="5" name="Espaço Reservado para Conteúdo 4"/>
          <p:cNvSpPr>
            <a:spLocks noGrp="1"/>
          </p:cNvSpPr>
          <p:nvPr>
            <p:ph idx="1"/>
          </p:nvPr>
        </p:nvSpPr>
        <p:spPr>
          <a:xfrm>
            <a:off x="1005840" y="2669722"/>
            <a:ext cx="7132320" cy="2709713"/>
          </a:xfrm>
        </p:spPr>
        <p:txBody>
          <a:bodyPr>
            <a:normAutofit/>
          </a:bodyPr>
          <a:lstStyle/>
          <a:p>
            <a:r>
              <a:rPr lang="pt-BR" sz="2000" b="1" dirty="0">
                <a:solidFill>
                  <a:srgbClr val="FFFF00"/>
                </a:solidFill>
              </a:rPr>
              <a:t>Plano Individual de Atividades (PA): </a:t>
            </a:r>
            <a:r>
              <a:rPr lang="pt-BR" sz="2000" dirty="0"/>
              <a:t>03 vias assinadas e carimbadas</a:t>
            </a:r>
          </a:p>
          <a:p>
            <a:r>
              <a:rPr lang="pt-BR" sz="2000" b="1" dirty="0">
                <a:solidFill>
                  <a:srgbClr val="FFFF00"/>
                </a:solidFill>
              </a:rPr>
              <a:t>Termo de compromisso de Estágio (TCE): </a:t>
            </a:r>
            <a:r>
              <a:rPr lang="pt-BR" sz="2000" dirty="0"/>
              <a:t>03 vias assinadas e carimbadas</a:t>
            </a:r>
          </a:p>
        </p:txBody>
      </p:sp>
    </p:spTree>
    <p:extLst>
      <p:ext uri="{BB962C8B-B14F-4D97-AF65-F5344CB8AC3E}">
        <p14:creationId xmlns:p14="http://schemas.microsoft.com/office/powerpoint/2010/main" val="359706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durante</a:t>
            </a:r>
            <a:endParaRPr lang="pt-BR" dirty="0"/>
          </a:p>
        </p:txBody>
      </p:sp>
      <p:sp>
        <p:nvSpPr>
          <p:cNvPr id="5" name="Espaço Reservado para Conteúdo 4"/>
          <p:cNvSpPr>
            <a:spLocks noGrp="1"/>
          </p:cNvSpPr>
          <p:nvPr>
            <p:ph idx="1"/>
          </p:nvPr>
        </p:nvSpPr>
        <p:spPr>
          <a:xfrm>
            <a:off x="1005840" y="2669722"/>
            <a:ext cx="7132320" cy="2709713"/>
          </a:xfrm>
        </p:spPr>
        <p:txBody>
          <a:bodyPr>
            <a:normAutofit/>
          </a:bodyPr>
          <a:lstStyle/>
          <a:p>
            <a:r>
              <a:rPr lang="pt-BR" sz="2000" b="1" dirty="0">
                <a:solidFill>
                  <a:srgbClr val="FFFF00"/>
                </a:solidFill>
              </a:rPr>
              <a:t>Relatório parcial de estágio: </a:t>
            </a:r>
            <a:r>
              <a:rPr lang="pt-BR" sz="2000" dirty="0"/>
              <a:t>01 via assinada</a:t>
            </a:r>
          </a:p>
          <a:p>
            <a:r>
              <a:rPr lang="pt-BR" sz="2000" b="1" dirty="0">
                <a:solidFill>
                  <a:srgbClr val="FFFF00"/>
                </a:solidFill>
              </a:rPr>
              <a:t>Registros de presença: </a:t>
            </a:r>
            <a:r>
              <a:rPr lang="pt-BR" sz="2000" dirty="0"/>
              <a:t>01 via assinada linha por linha e na lateral</a:t>
            </a:r>
          </a:p>
        </p:txBody>
      </p:sp>
    </p:spTree>
    <p:extLst>
      <p:ext uri="{BB962C8B-B14F-4D97-AF65-F5344CB8AC3E}">
        <p14:creationId xmlns:p14="http://schemas.microsoft.com/office/powerpoint/2010/main" val="2717340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fim</a:t>
            </a:r>
            <a:endParaRPr lang="pt-BR" dirty="0"/>
          </a:p>
        </p:txBody>
      </p:sp>
      <p:sp>
        <p:nvSpPr>
          <p:cNvPr id="5" name="Espaço Reservado para Conteúdo 4"/>
          <p:cNvSpPr>
            <a:spLocks noGrp="1"/>
          </p:cNvSpPr>
          <p:nvPr>
            <p:ph idx="1"/>
          </p:nvPr>
        </p:nvSpPr>
        <p:spPr>
          <a:xfrm>
            <a:off x="1005840" y="2366009"/>
            <a:ext cx="7132320" cy="2709713"/>
          </a:xfrm>
        </p:spPr>
        <p:txBody>
          <a:bodyPr>
            <a:noAutofit/>
          </a:bodyPr>
          <a:lstStyle/>
          <a:p>
            <a:pPr algn="just"/>
            <a:r>
              <a:rPr lang="pt-BR" sz="2000" b="1" dirty="0">
                <a:solidFill>
                  <a:srgbClr val="FFFF00"/>
                </a:solidFill>
              </a:rPr>
              <a:t>Relatório final de estágio: </a:t>
            </a:r>
            <a:r>
              <a:rPr lang="pt-BR" sz="2000" dirty="0"/>
              <a:t>01 via assinada</a:t>
            </a:r>
          </a:p>
          <a:p>
            <a:pPr algn="just"/>
            <a:r>
              <a:rPr lang="pt-BR" sz="2000" b="1" dirty="0">
                <a:solidFill>
                  <a:srgbClr val="FFFF00"/>
                </a:solidFill>
              </a:rPr>
              <a:t>Registros de presença: </a:t>
            </a:r>
            <a:r>
              <a:rPr lang="pt-BR" sz="2000" dirty="0"/>
              <a:t>01 via assinada linha por linha e na lateral</a:t>
            </a:r>
          </a:p>
          <a:p>
            <a:pPr algn="just"/>
            <a:r>
              <a:rPr lang="pt-BR" sz="2000" b="1" dirty="0">
                <a:solidFill>
                  <a:srgbClr val="FFFF00"/>
                </a:solidFill>
              </a:rPr>
              <a:t>Avaliação do(a) supervisor(a) local: </a:t>
            </a:r>
            <a:r>
              <a:rPr lang="pt-BR" sz="2000" dirty="0"/>
              <a:t>01 via assinada pelo(a) supervisor(a) e pelo(a) aluno(a)</a:t>
            </a:r>
          </a:p>
          <a:p>
            <a:pPr algn="just"/>
            <a:r>
              <a:rPr lang="pt-BR" sz="2000" b="1" dirty="0">
                <a:solidFill>
                  <a:srgbClr val="FFFF00"/>
                </a:solidFill>
              </a:rPr>
              <a:t>Declaração de conclusão: </a:t>
            </a:r>
            <a:r>
              <a:rPr lang="pt-BR" sz="2000" dirty="0"/>
              <a:t>01 via assinada</a:t>
            </a:r>
          </a:p>
          <a:p>
            <a:pPr algn="just"/>
            <a:r>
              <a:rPr lang="pt-BR" sz="2000" b="1" dirty="0">
                <a:solidFill>
                  <a:srgbClr val="FFFF00"/>
                </a:solidFill>
              </a:rPr>
              <a:t>Termo de rescisão do TCE (se necessário): </a:t>
            </a:r>
            <a:r>
              <a:rPr lang="pt-BR" sz="2000" dirty="0"/>
              <a:t>03 vias </a:t>
            </a:r>
            <a:r>
              <a:rPr lang="pt-BR" sz="2000" dirty="0"/>
              <a:t>assinadas</a:t>
            </a:r>
            <a:endParaRPr lang="pt-BR" sz="2000" dirty="0"/>
          </a:p>
        </p:txBody>
      </p:sp>
    </p:spTree>
    <p:extLst>
      <p:ext uri="{BB962C8B-B14F-4D97-AF65-F5344CB8AC3E}">
        <p14:creationId xmlns:p14="http://schemas.microsoft.com/office/powerpoint/2010/main" val="127359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Glossário</a:t>
            </a:r>
            <a:br>
              <a:rPr lang="pt-BR" dirty="0" smtClean="0"/>
            </a:br>
            <a:r>
              <a:rPr lang="pt-BR" sz="2100" dirty="0"/>
              <a:t>verificar o manual de estágio do curso para detalhamentos e explicações</a:t>
            </a:r>
          </a:p>
        </p:txBody>
      </p:sp>
    </p:spTree>
    <p:extLst>
      <p:ext uri="{BB962C8B-B14F-4D97-AF65-F5344CB8AC3E}">
        <p14:creationId xmlns:p14="http://schemas.microsoft.com/office/powerpoint/2010/main" val="132033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Glossário</a:t>
            </a:r>
            <a:endParaRPr lang="pt-BR" dirty="0"/>
          </a:p>
        </p:txBody>
      </p:sp>
      <p:sp>
        <p:nvSpPr>
          <p:cNvPr id="14" name="Espaço Reservado para Conteúdo 13"/>
          <p:cNvSpPr>
            <a:spLocks noGrp="1"/>
          </p:cNvSpPr>
          <p:nvPr>
            <p:ph idx="1"/>
          </p:nvPr>
        </p:nvSpPr>
        <p:spPr>
          <a:xfrm>
            <a:off x="1005840" y="2059033"/>
            <a:ext cx="7272746" cy="2792186"/>
          </a:xfrm>
        </p:spPr>
        <p:txBody>
          <a:bodyPr rtlCol="0">
            <a:noAutofit/>
          </a:bodyPr>
          <a:lstStyle/>
          <a:p>
            <a:r>
              <a:rPr lang="pt-BR" sz="1800" b="1" dirty="0" smtClean="0">
                <a:solidFill>
                  <a:srgbClr val="FFFF00"/>
                </a:solidFill>
              </a:rPr>
              <a:t>Unidade concedente: </a:t>
            </a:r>
            <a:r>
              <a:rPr lang="pt-BR" sz="1800" dirty="0" smtClean="0"/>
              <a:t>instituição dona do CNPJ</a:t>
            </a:r>
          </a:p>
          <a:p>
            <a:r>
              <a:rPr lang="pt-BR" sz="1800" b="1" dirty="0" smtClean="0">
                <a:solidFill>
                  <a:srgbClr val="FFFF00"/>
                </a:solidFill>
              </a:rPr>
              <a:t>Local: </a:t>
            </a:r>
            <a:r>
              <a:rPr lang="pt-BR" sz="1800" dirty="0" smtClean="0"/>
              <a:t>lugar onde o estágio é realizado</a:t>
            </a:r>
          </a:p>
          <a:p>
            <a:r>
              <a:rPr lang="pt-BR" sz="1800" b="1" dirty="0" smtClean="0">
                <a:solidFill>
                  <a:srgbClr val="FFFF00"/>
                </a:solidFill>
              </a:rPr>
              <a:t>Supervisor(a) local: </a:t>
            </a:r>
            <a:r>
              <a:rPr lang="pt-BR" sz="1800" dirty="0" smtClean="0"/>
              <a:t>pessoa designada pela Unidade Concedente para acompanhar e orientar o estágio localmente</a:t>
            </a:r>
          </a:p>
          <a:p>
            <a:r>
              <a:rPr lang="pt-BR" sz="1800" b="1" dirty="0" smtClean="0">
                <a:solidFill>
                  <a:srgbClr val="FFFF00"/>
                </a:solidFill>
              </a:rPr>
              <a:t>Supervisão local: </a:t>
            </a:r>
            <a:r>
              <a:rPr lang="pt-BR" sz="1800" dirty="0" smtClean="0"/>
              <a:t>tempo empregado com o(a) supervisor local para reuniões, planejamentos, avaliações etc.</a:t>
            </a:r>
          </a:p>
          <a:p>
            <a:r>
              <a:rPr lang="pt-BR" sz="1800" b="1" dirty="0" smtClean="0">
                <a:solidFill>
                  <a:srgbClr val="FFFF00"/>
                </a:solidFill>
              </a:rPr>
              <a:t>Supervisor(a) acadêmico(a): </a:t>
            </a:r>
            <a:r>
              <a:rPr lang="pt-BR" sz="1800" dirty="0" smtClean="0"/>
              <a:t>professor(a) designado(a) pela FTIM para acompanhar e orientar o estágio pedagogicamente. É o(a) coordenador(a) de estágios do curso</a:t>
            </a:r>
          </a:p>
          <a:p>
            <a:r>
              <a:rPr lang="pt-BR" sz="1800" b="1" dirty="0" smtClean="0">
                <a:solidFill>
                  <a:srgbClr val="FFFF00"/>
                </a:solidFill>
              </a:rPr>
              <a:t>Intervenção: </a:t>
            </a:r>
            <a:r>
              <a:rPr lang="pt-BR" sz="1800" dirty="0" smtClean="0"/>
              <a:t>atividades práticas no local do estágio</a:t>
            </a:r>
          </a:p>
        </p:txBody>
      </p:sp>
    </p:spTree>
    <p:extLst>
      <p:ext uri="{BB962C8B-B14F-4D97-AF65-F5344CB8AC3E}">
        <p14:creationId xmlns:p14="http://schemas.microsoft.com/office/powerpoint/2010/main" val="332670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92777" y="4139293"/>
            <a:ext cx="7138852" cy="1077218"/>
          </a:xfrm>
          <a:prstGeom prst="rect">
            <a:avLst/>
          </a:prstGeom>
          <a:noFill/>
        </p:spPr>
        <p:txBody>
          <a:bodyPr wrap="square" rtlCol="0">
            <a:spAutoFit/>
          </a:bodyPr>
          <a:lstStyle/>
          <a:p>
            <a:pPr algn="r"/>
            <a:r>
              <a:rPr lang="pt-BR" sz="1600" dirty="0">
                <a:latin typeface="Lucida Sans" panose="020B0602030504020204" pitchFamily="34" charset="0"/>
              </a:rPr>
              <a:t>Coordenadora de </a:t>
            </a:r>
            <a:r>
              <a:rPr lang="pt-BR" sz="1600" dirty="0" smtClean="0">
                <a:latin typeface="Lucida Sans" panose="020B0602030504020204" pitchFamily="34" charset="0"/>
              </a:rPr>
              <a:t>estágio: </a:t>
            </a:r>
            <a:r>
              <a:rPr lang="pt-BR" sz="1600" dirty="0">
                <a:latin typeface="Lucida Sans" panose="020B0602030504020204" pitchFamily="34" charset="0"/>
              </a:rPr>
              <a:t>Profa. </a:t>
            </a:r>
            <a:r>
              <a:rPr lang="pt-BR" sz="1600" dirty="0">
                <a:latin typeface="Lucida Sans" panose="020B0602030504020204" pitchFamily="34" charset="0"/>
              </a:rPr>
              <a:t>Elizangela A. Soares</a:t>
            </a:r>
          </a:p>
          <a:p>
            <a:pPr algn="r"/>
            <a:r>
              <a:rPr lang="pt-BR" sz="1600" dirty="0">
                <a:latin typeface="Lucida Sans" panose="020B0602030504020204" pitchFamily="34" charset="0"/>
              </a:rPr>
              <a:t>E-mail: </a:t>
            </a:r>
            <a:r>
              <a:rPr lang="pt-BR" sz="1600" dirty="0">
                <a:latin typeface="Lucida Sans" panose="020B0602030504020204" pitchFamily="34" charset="0"/>
                <a:hlinkClick r:id="rId3"/>
              </a:rPr>
              <a:t>elizangela.soares@metodista.br</a:t>
            </a:r>
            <a:endParaRPr lang="pt-BR" sz="1600" dirty="0">
              <a:latin typeface="Lucida Sans" panose="020B0602030504020204" pitchFamily="34" charset="0"/>
            </a:endParaRPr>
          </a:p>
          <a:p>
            <a:pPr algn="r"/>
            <a:r>
              <a:rPr lang="pt-BR" sz="1600" dirty="0">
                <a:latin typeface="Lucida Sans" panose="020B0602030504020204" pitchFamily="34" charset="0"/>
              </a:rPr>
              <a:t>Tel.: 11 4366-5987</a:t>
            </a:r>
          </a:p>
          <a:p>
            <a:pPr algn="r"/>
            <a:endParaRPr lang="pt-BR" sz="1600" dirty="0">
              <a:latin typeface="Lucida Sans" panose="020B0602030504020204" pitchFamily="34" charset="0"/>
            </a:endParaRPr>
          </a:p>
        </p:txBody>
      </p:sp>
    </p:spTree>
    <p:extLst>
      <p:ext uri="{BB962C8B-B14F-4D97-AF65-F5344CB8AC3E}">
        <p14:creationId xmlns:p14="http://schemas.microsoft.com/office/powerpoint/2010/main" val="189142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pPr rtl="0"/>
            <a:r>
              <a:rPr lang="pt-BR" dirty="0" smtClean="0"/>
              <a:t>Informações gerais</a:t>
            </a:r>
            <a:br>
              <a:rPr lang="pt-BR" dirty="0" smtClean="0"/>
            </a:br>
            <a:r>
              <a:rPr lang="pt-BR" sz="2100" dirty="0"/>
              <a:t>verificar o manual de estágio do curso para detalhamentos e explicações</a:t>
            </a:r>
            <a:endParaRPr lang="pt-BR" sz="2100" dirty="0"/>
          </a:p>
        </p:txBody>
      </p:sp>
    </p:spTree>
    <p:extLst>
      <p:ext uri="{BB962C8B-B14F-4D97-AF65-F5344CB8AC3E}">
        <p14:creationId xmlns:p14="http://schemas.microsoft.com/office/powerpoint/2010/main" val="9783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Definição geral</a:t>
            </a:r>
            <a:endParaRPr lang="pt-BR" dirty="0"/>
          </a:p>
        </p:txBody>
      </p:sp>
      <p:sp>
        <p:nvSpPr>
          <p:cNvPr id="14" name="Espaço Reservado para Conteúdo 13"/>
          <p:cNvSpPr>
            <a:spLocks noGrp="1"/>
          </p:cNvSpPr>
          <p:nvPr>
            <p:ph idx="1"/>
          </p:nvPr>
        </p:nvSpPr>
        <p:spPr>
          <a:xfrm>
            <a:off x="1005840" y="2499252"/>
            <a:ext cx="7602583" cy="2129899"/>
          </a:xfrm>
        </p:spPr>
        <p:txBody>
          <a:bodyPr rtlCol="0">
            <a:normAutofit/>
          </a:bodyPr>
          <a:lstStyle/>
          <a:p>
            <a:pPr marL="34290" indent="0" algn="just">
              <a:buNone/>
            </a:pPr>
            <a:r>
              <a:rPr lang="pt-BR" sz="2000" dirty="0"/>
              <a:t>O Estágio Supervisionado da Faculdade de Teologia compõe uma carga horária total de </a:t>
            </a:r>
            <a:r>
              <a:rPr lang="pt-BR" sz="2000" dirty="0" smtClean="0"/>
              <a:t>240 horas </a:t>
            </a:r>
            <a:r>
              <a:rPr lang="pt-BR" sz="2000" dirty="0"/>
              <a:t>e é realizado em duas </a:t>
            </a:r>
            <a:r>
              <a:rPr lang="pt-BR" sz="2000" dirty="0" smtClean="0"/>
              <a:t>modalidades:</a:t>
            </a:r>
          </a:p>
          <a:p>
            <a:pPr algn="just"/>
            <a:r>
              <a:rPr lang="pt-BR" sz="2000" dirty="0" smtClean="0"/>
              <a:t>Prática </a:t>
            </a:r>
            <a:r>
              <a:rPr lang="pt-BR" sz="2000" dirty="0"/>
              <a:t>Ministerial (PM</a:t>
            </a:r>
            <a:r>
              <a:rPr lang="pt-BR" sz="2000" dirty="0" smtClean="0"/>
              <a:t>): 190 horas</a:t>
            </a:r>
          </a:p>
          <a:p>
            <a:pPr algn="just"/>
            <a:r>
              <a:rPr lang="pt-BR" sz="2000" dirty="0" smtClean="0"/>
              <a:t>Promoção </a:t>
            </a:r>
            <a:r>
              <a:rPr lang="pt-BR" sz="2000" dirty="0"/>
              <a:t>Humana (PH</a:t>
            </a:r>
            <a:r>
              <a:rPr lang="pt-BR" sz="2000" dirty="0" smtClean="0"/>
              <a:t>): 50 horas</a:t>
            </a:r>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005840" y="2179864"/>
            <a:ext cx="7498080" cy="3371849"/>
          </a:xfrm>
        </p:spPr>
        <p:txBody>
          <a:bodyPr>
            <a:noAutofit/>
          </a:bodyPr>
          <a:lstStyle/>
          <a:p>
            <a:pPr marL="34290" indent="0">
              <a:buNone/>
            </a:pPr>
            <a:r>
              <a:rPr lang="pt-BR" sz="2400" b="1" dirty="0">
                <a:solidFill>
                  <a:srgbClr val="FFFF00"/>
                </a:solidFill>
              </a:rPr>
              <a:t>Prática Ministerial (PM)</a:t>
            </a:r>
          </a:p>
          <a:p>
            <a:pPr marL="34290" indent="0">
              <a:buNone/>
            </a:pPr>
            <a:r>
              <a:rPr lang="pt-BR" sz="1800" dirty="0" smtClean="0"/>
              <a:t>São </a:t>
            </a:r>
            <a:r>
              <a:rPr lang="pt-BR" sz="1800" dirty="0"/>
              <a:t>atividades vinculadas à vida das comunidades de fé (agrupamentos religiosos de um modo geral) e são desenvolvidas em uma de suas áreas ou mais: ação pastoral, ação educativa, ação social, ação missionária e ação administrativa. Espera-se que nessa modalidade de estágio o(a) aluno(a) possa conjugar (não somente, mas principalmente) o conhecimento acadêmico adquirido em </a:t>
            </a:r>
            <a:r>
              <a:rPr lang="pt-BR" sz="1800" dirty="0" err="1"/>
              <a:t>homilética</a:t>
            </a:r>
            <a:r>
              <a:rPr lang="pt-BR" sz="1800" dirty="0"/>
              <a:t>, liturgia, exegese, hermenêutica, teologia sistemática, aconselhamento e comunicação na ação pastoral com a realidade e prática da comunidade local</a:t>
            </a:r>
            <a:r>
              <a:rPr lang="pt-BR" sz="1800" dirty="0" smtClean="0"/>
              <a:t>.</a:t>
            </a:r>
          </a:p>
          <a:p>
            <a:pPr marL="34290" indent="0">
              <a:buNone/>
            </a:pPr>
            <a:endParaRPr lang="pt-BR" sz="1800" dirty="0"/>
          </a:p>
        </p:txBody>
      </p:sp>
    </p:spTree>
    <p:extLst>
      <p:ext uri="{BB962C8B-B14F-4D97-AF65-F5344CB8AC3E}">
        <p14:creationId xmlns:p14="http://schemas.microsoft.com/office/powerpoint/2010/main" val="246437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005840" y="2192927"/>
            <a:ext cx="7262948" cy="2586445"/>
          </a:xfrm>
        </p:spPr>
        <p:txBody>
          <a:bodyPr>
            <a:noAutofit/>
          </a:bodyPr>
          <a:lstStyle/>
          <a:p>
            <a:pPr marL="34290" indent="0">
              <a:buNone/>
            </a:pPr>
            <a:r>
              <a:rPr lang="pt-BR" sz="2400" b="1" dirty="0">
                <a:solidFill>
                  <a:srgbClr val="FFFF00"/>
                </a:solidFill>
              </a:rPr>
              <a:t>Prática Ministerial (PM)</a:t>
            </a:r>
          </a:p>
          <a:p>
            <a:pPr marL="34290" indent="0">
              <a:buNone/>
            </a:pPr>
            <a:r>
              <a:rPr lang="pt-BR" sz="1800" dirty="0"/>
              <a:t>As atividades que podem ser registradas como Prática Ministerial são, entre outras: aulas em escola dominical; pregação de sermões; elaboração, preparação e ministração de cultos e celebrações (liturgias); acompanhamento e aconselhamento pastoral supervisionado e tudo mais que estiver relacionado à práxis comunitária, </a:t>
            </a:r>
            <a:r>
              <a:rPr lang="pt-BR" sz="1800" dirty="0" err="1"/>
              <a:t>celebrativa</a:t>
            </a:r>
            <a:r>
              <a:rPr lang="pt-BR" sz="1800" dirty="0"/>
              <a:t> e missionária da comunidade de fé.</a:t>
            </a:r>
          </a:p>
          <a:p>
            <a:pPr marL="34290" indent="0">
              <a:buNone/>
            </a:pPr>
            <a:r>
              <a:rPr lang="pt-BR" sz="1800" dirty="0"/>
              <a:t>Os atos pessoais de piedade, no entanto, não podem ser considerados estágio (oração, meditação bíblica, participação na Ceia do Senhor ou Eucaristia, jejum </a:t>
            </a:r>
            <a:r>
              <a:rPr lang="pt-BR" sz="1800" dirty="0" err="1"/>
              <a:t>etc</a:t>
            </a:r>
            <a:r>
              <a:rPr lang="pt-BR" sz="1800" dirty="0"/>
              <a:t>).</a:t>
            </a:r>
          </a:p>
          <a:p>
            <a:pPr marL="34290" indent="0">
              <a:buNone/>
            </a:pPr>
            <a:endParaRPr lang="pt-BR" sz="1800" dirty="0"/>
          </a:p>
        </p:txBody>
      </p:sp>
    </p:spTree>
    <p:extLst>
      <p:ext uri="{BB962C8B-B14F-4D97-AF65-F5344CB8AC3E}">
        <p14:creationId xmlns:p14="http://schemas.microsoft.com/office/powerpoint/2010/main" val="356932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005840" y="2232117"/>
            <a:ext cx="7262948" cy="2586445"/>
          </a:xfrm>
        </p:spPr>
        <p:txBody>
          <a:bodyPr>
            <a:normAutofit/>
          </a:bodyPr>
          <a:lstStyle/>
          <a:p>
            <a:pPr marL="34290" indent="0">
              <a:buNone/>
            </a:pPr>
            <a:r>
              <a:rPr lang="pt-BR" sz="2400" b="1" dirty="0">
                <a:solidFill>
                  <a:srgbClr val="FFFF00"/>
                </a:solidFill>
              </a:rPr>
              <a:t>Promoção Humana (PH)</a:t>
            </a:r>
          </a:p>
          <a:p>
            <a:pPr marL="34290" indent="0">
              <a:buNone/>
            </a:pPr>
            <a:r>
              <a:rPr lang="pt-BR" sz="1800" dirty="0" smtClean="0"/>
              <a:t>São </a:t>
            </a:r>
            <a:r>
              <a:rPr lang="pt-BR" sz="1800" dirty="0"/>
              <a:t>atividades de caráter social vinculadas a organizações não governamentais (</a:t>
            </a:r>
            <a:r>
              <a:rPr lang="pt-BR" sz="1800" dirty="0" err="1"/>
              <a:t>ONG’s</a:t>
            </a:r>
            <a:r>
              <a:rPr lang="pt-BR" sz="1800" dirty="0"/>
              <a:t>), instituições religiosas que possuam trabalhos de promoção humana, bem como a organizações da sociedade civil que tenham como objetivo uma ação voltada para a cidadania, valorização da vida, lutas em favor da dignidade humana, da justiça e da paz. Seus fundamentos bíblicos se encontram no texto </a:t>
            </a:r>
            <a:r>
              <a:rPr lang="pt-BR" sz="1800" dirty="0" err="1"/>
              <a:t>neotestamentário</a:t>
            </a:r>
            <a:r>
              <a:rPr lang="pt-BR" sz="1800" dirty="0"/>
              <a:t> de Mateus 25.31-46. </a:t>
            </a:r>
          </a:p>
        </p:txBody>
      </p:sp>
    </p:spTree>
    <p:extLst>
      <p:ext uri="{BB962C8B-B14F-4D97-AF65-F5344CB8AC3E}">
        <p14:creationId xmlns:p14="http://schemas.microsoft.com/office/powerpoint/2010/main" val="479787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005840" y="2454185"/>
            <a:ext cx="7262948" cy="2586445"/>
          </a:xfrm>
        </p:spPr>
        <p:txBody>
          <a:bodyPr>
            <a:normAutofit/>
          </a:bodyPr>
          <a:lstStyle/>
          <a:p>
            <a:pPr marL="34290" indent="0">
              <a:buNone/>
            </a:pPr>
            <a:r>
              <a:rPr lang="pt-BR" sz="2400" b="1" dirty="0">
                <a:solidFill>
                  <a:srgbClr val="FFFF00"/>
                </a:solidFill>
              </a:rPr>
              <a:t>Promoção Humana (PH)</a:t>
            </a:r>
          </a:p>
          <a:p>
            <a:pPr marL="34290" indent="0">
              <a:buNone/>
            </a:pPr>
            <a:r>
              <a:rPr lang="pt-BR" sz="1800" dirty="0"/>
              <a:t>As atividades que podem ser registradas como Promoção Humana são, em geral, aquelas realizadas em favor de grupos em situação de vulnerabilidade social, por exemplo, crianças, idosos, sofredores de rua, mulheres, dependentes químicos, pessoas hospitalizadas e encarceradas, entre outros.</a:t>
            </a:r>
          </a:p>
        </p:txBody>
      </p:sp>
    </p:spTree>
    <p:extLst>
      <p:ext uri="{BB962C8B-B14F-4D97-AF65-F5344CB8AC3E}">
        <p14:creationId xmlns:p14="http://schemas.microsoft.com/office/powerpoint/2010/main" val="103296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t>
            </a:r>
            <a:r>
              <a:rPr lang="pt-br" dirty="0" smtClean="0"/>
              <a:t>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297678493"/>
              </p:ext>
            </p:extLst>
          </p:nvPr>
        </p:nvGraphicFramePr>
        <p:xfrm>
          <a:off x="1920299" y="3142501"/>
          <a:ext cx="5303401" cy="1714500"/>
        </p:xfrm>
        <a:graphic>
          <a:graphicData uri="http://schemas.openxmlformats.org/drawingml/2006/table">
            <a:tbl>
              <a:tblPr firstRow="1" bandRow="1">
                <a:tableStyleId>{B301B821-A1FF-4177-AEE7-76D212191A09}</a:tableStyleId>
              </a:tblPr>
              <a:tblGrid>
                <a:gridCol w="2614529">
                  <a:extLst>
                    <a:ext uri="{9D8B030D-6E8A-4147-A177-3AD203B41FA5}">
                      <a16:colId xmlns:a16="http://schemas.microsoft.com/office/drawing/2014/main" val="70456464"/>
                    </a:ext>
                  </a:extLst>
                </a:gridCol>
                <a:gridCol w="2688872">
                  <a:extLst>
                    <a:ext uri="{9D8B030D-6E8A-4147-A177-3AD203B41FA5}">
                      <a16:colId xmlns:a16="http://schemas.microsoft.com/office/drawing/2014/main" val="1456763125"/>
                    </a:ext>
                  </a:extLst>
                </a:gridCol>
              </a:tblGrid>
              <a:tr h="278130">
                <a:tc>
                  <a:txBody>
                    <a:bodyPr/>
                    <a:lstStyle/>
                    <a:p>
                      <a:r>
                        <a:rPr lang="pt-BR" sz="1800" dirty="0" smtClean="0">
                          <a:latin typeface="Lucida Sans" panose="020B0602030504020204" pitchFamily="34" charset="0"/>
                        </a:rPr>
                        <a:t>ATIVIDADES</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CARGA HORÁRIA</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1477574663"/>
                  </a:ext>
                </a:extLst>
              </a:tr>
              <a:tr h="278130">
                <a:tc>
                  <a:txBody>
                    <a:bodyPr/>
                    <a:lstStyle/>
                    <a:p>
                      <a:r>
                        <a:rPr lang="pt-BR" sz="1800" dirty="0" smtClean="0">
                          <a:latin typeface="Lucida Sans" panose="020B0602030504020204" pitchFamily="34" charset="0"/>
                        </a:rPr>
                        <a:t>Intervenção</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170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4166919107"/>
                  </a:ext>
                </a:extLst>
              </a:tr>
              <a:tr h="278130">
                <a:tc>
                  <a:txBody>
                    <a:bodyPr/>
                    <a:lstStyle/>
                    <a:p>
                      <a:r>
                        <a:rPr lang="pt-BR" sz="1800" dirty="0" smtClean="0">
                          <a:latin typeface="Lucida Sans" panose="020B0602030504020204" pitchFamily="34" charset="0"/>
                        </a:rPr>
                        <a:t>Supervisão local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10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54599702"/>
                  </a:ext>
                </a:extLst>
              </a:tr>
              <a:tr h="278130">
                <a:tc>
                  <a:txBody>
                    <a:bodyPr/>
                    <a:lstStyle/>
                    <a:p>
                      <a:r>
                        <a:rPr lang="pt-BR" sz="1800" dirty="0" smtClean="0">
                          <a:latin typeface="Lucida Sans" panose="020B0602030504020204" pitchFamily="34" charset="0"/>
                        </a:rPr>
                        <a:t>Supervisão acadêmica</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10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2816381098"/>
                  </a:ext>
                </a:extLst>
              </a:tr>
              <a:tr h="278130">
                <a:tc>
                  <a:txBody>
                    <a:bodyPr/>
                    <a:lstStyle/>
                    <a:p>
                      <a:r>
                        <a:rPr lang="pt-BR" sz="1800" dirty="0" smtClean="0">
                          <a:latin typeface="Lucida Sans" panose="020B0602030504020204" pitchFamily="34" charset="0"/>
                        </a:rPr>
                        <a:t>Total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190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3496192951"/>
                  </a:ext>
                </a:extLst>
              </a:tr>
            </a:tbl>
          </a:graphicData>
        </a:graphic>
      </p:graphicFrame>
      <p:sp>
        <p:nvSpPr>
          <p:cNvPr id="5" name="CaixaDeTexto 4"/>
          <p:cNvSpPr txBox="1"/>
          <p:nvPr/>
        </p:nvSpPr>
        <p:spPr>
          <a:xfrm>
            <a:off x="3043645" y="2551421"/>
            <a:ext cx="4297562" cy="369332"/>
          </a:xfrm>
          <a:prstGeom prst="rect">
            <a:avLst/>
          </a:prstGeom>
          <a:noFill/>
        </p:spPr>
        <p:txBody>
          <a:bodyPr wrap="square" rtlCol="0">
            <a:spAutoFit/>
          </a:bodyPr>
          <a:lstStyle/>
          <a:p>
            <a:r>
              <a:rPr lang="pt-BR" dirty="0">
                <a:latin typeface="Lucida Sans" panose="020B0602030504020204" pitchFamily="34" charset="0"/>
                <a:sym typeface="Wingdings 3" panose="05040102010807070707" pitchFamily="18" charset="2"/>
              </a:rPr>
              <a:t> </a:t>
            </a:r>
            <a:r>
              <a:rPr lang="pt-BR" dirty="0">
                <a:latin typeface="Lucida Sans" panose="020B0602030504020204" pitchFamily="34" charset="0"/>
              </a:rPr>
              <a:t>Prática Ministerial (PM): 190 horas</a:t>
            </a:r>
            <a:endParaRPr lang="pt-BR" dirty="0">
              <a:latin typeface="Lucida Sans" panose="020B0602030504020204" pitchFamily="34" charset="0"/>
            </a:endParaRPr>
          </a:p>
        </p:txBody>
      </p:sp>
    </p:spTree>
    <p:extLst>
      <p:ext uri="{BB962C8B-B14F-4D97-AF65-F5344CB8AC3E}">
        <p14:creationId xmlns:p14="http://schemas.microsoft.com/office/powerpoint/2010/main" val="127388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594219691"/>
              </p:ext>
            </p:extLst>
          </p:nvPr>
        </p:nvGraphicFramePr>
        <p:xfrm>
          <a:off x="1778605" y="3527044"/>
          <a:ext cx="5586790" cy="1714500"/>
        </p:xfrm>
        <a:graphic>
          <a:graphicData uri="http://schemas.openxmlformats.org/drawingml/2006/table">
            <a:tbl>
              <a:tblPr firstRow="1" bandRow="1">
                <a:tableStyleId>{B301B821-A1FF-4177-AEE7-76D212191A09}</a:tableStyleId>
              </a:tblPr>
              <a:tblGrid>
                <a:gridCol w="2754237">
                  <a:extLst>
                    <a:ext uri="{9D8B030D-6E8A-4147-A177-3AD203B41FA5}">
                      <a16:colId xmlns:a16="http://schemas.microsoft.com/office/drawing/2014/main" val="70456464"/>
                    </a:ext>
                  </a:extLst>
                </a:gridCol>
                <a:gridCol w="2832553">
                  <a:extLst>
                    <a:ext uri="{9D8B030D-6E8A-4147-A177-3AD203B41FA5}">
                      <a16:colId xmlns:a16="http://schemas.microsoft.com/office/drawing/2014/main" val="1456763125"/>
                    </a:ext>
                  </a:extLst>
                </a:gridCol>
              </a:tblGrid>
              <a:tr h="278130">
                <a:tc>
                  <a:txBody>
                    <a:bodyPr/>
                    <a:lstStyle/>
                    <a:p>
                      <a:r>
                        <a:rPr lang="pt-BR" sz="1800" dirty="0" smtClean="0">
                          <a:latin typeface="Lucida Sans" panose="020B0602030504020204" pitchFamily="34" charset="0"/>
                        </a:rPr>
                        <a:t>ATIVIDADES</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CARGA HORÁRIA</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1477574663"/>
                  </a:ext>
                </a:extLst>
              </a:tr>
              <a:tr h="278130">
                <a:tc>
                  <a:txBody>
                    <a:bodyPr/>
                    <a:lstStyle/>
                    <a:p>
                      <a:r>
                        <a:rPr lang="pt-BR" sz="1800" dirty="0" smtClean="0">
                          <a:latin typeface="Lucida Sans" panose="020B0602030504020204" pitchFamily="34" charset="0"/>
                        </a:rPr>
                        <a:t>Intervenção</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85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4166919107"/>
                  </a:ext>
                </a:extLst>
              </a:tr>
              <a:tr h="278130">
                <a:tc>
                  <a:txBody>
                    <a:bodyPr/>
                    <a:lstStyle/>
                    <a:p>
                      <a:r>
                        <a:rPr lang="pt-BR" sz="1800" dirty="0" smtClean="0">
                          <a:latin typeface="Lucida Sans" panose="020B0602030504020204" pitchFamily="34" charset="0"/>
                        </a:rPr>
                        <a:t>Supervisão local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05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54599702"/>
                  </a:ext>
                </a:extLst>
              </a:tr>
              <a:tr h="278130">
                <a:tc>
                  <a:txBody>
                    <a:bodyPr/>
                    <a:lstStyle/>
                    <a:p>
                      <a:r>
                        <a:rPr lang="pt-BR" sz="1800" dirty="0" smtClean="0">
                          <a:latin typeface="Lucida Sans" panose="020B0602030504020204" pitchFamily="34" charset="0"/>
                        </a:rPr>
                        <a:t>Supervisão acadêmica</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05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2816381098"/>
                  </a:ext>
                </a:extLst>
              </a:tr>
              <a:tr h="278130">
                <a:tc>
                  <a:txBody>
                    <a:bodyPr/>
                    <a:lstStyle/>
                    <a:p>
                      <a:r>
                        <a:rPr lang="pt-BR" sz="1800" dirty="0" smtClean="0">
                          <a:latin typeface="Lucida Sans" panose="020B0602030504020204" pitchFamily="34" charset="0"/>
                        </a:rPr>
                        <a:t>Total</a:t>
                      </a:r>
                      <a:endParaRPr lang="pt-BR" sz="1800" dirty="0">
                        <a:latin typeface="Lucida Sans" panose="020B0602030504020204" pitchFamily="34" charset="0"/>
                      </a:endParaRPr>
                    </a:p>
                  </a:txBody>
                  <a:tcPr marL="68580" marR="68580" marT="34290" marB="34290"/>
                </a:tc>
                <a:tc>
                  <a:txBody>
                    <a:bodyPr/>
                    <a:lstStyle/>
                    <a:p>
                      <a:r>
                        <a:rPr lang="pt-BR" sz="1800" dirty="0" smtClean="0">
                          <a:latin typeface="Lucida Sans" panose="020B0602030504020204" pitchFamily="34" charset="0"/>
                        </a:rPr>
                        <a:t>95 horas</a:t>
                      </a:r>
                      <a:endParaRPr lang="pt-BR" sz="1800" dirty="0">
                        <a:latin typeface="Lucida Sans" panose="020B0602030504020204" pitchFamily="34" charset="0"/>
                      </a:endParaRPr>
                    </a:p>
                  </a:txBody>
                  <a:tcPr marL="68580" marR="68580" marT="34290" marB="34290"/>
                </a:tc>
                <a:extLst>
                  <a:ext uri="{0D108BD9-81ED-4DB2-BD59-A6C34878D82A}">
                    <a16:rowId xmlns:a16="http://schemas.microsoft.com/office/drawing/2014/main" val="3496192951"/>
                  </a:ext>
                </a:extLst>
              </a:tr>
            </a:tbl>
          </a:graphicData>
        </a:graphic>
      </p:graphicFrame>
      <p:sp>
        <p:nvSpPr>
          <p:cNvPr id="5" name="CaixaDeTexto 4"/>
          <p:cNvSpPr txBox="1"/>
          <p:nvPr/>
        </p:nvSpPr>
        <p:spPr>
          <a:xfrm>
            <a:off x="1005840" y="2152249"/>
            <a:ext cx="7289074" cy="923330"/>
          </a:xfrm>
          <a:prstGeom prst="rect">
            <a:avLst/>
          </a:prstGeom>
          <a:noFill/>
        </p:spPr>
        <p:txBody>
          <a:bodyPr wrap="square" rtlCol="0">
            <a:spAutoFit/>
          </a:bodyPr>
          <a:lstStyle/>
          <a:p>
            <a:pPr algn="just"/>
            <a:r>
              <a:rPr lang="pt-BR" dirty="0">
                <a:latin typeface="Lucida Sans" panose="020B0602030504020204" pitchFamily="34" charset="0"/>
                <a:sym typeface="Wingdings 3" panose="05040102010807070707" pitchFamily="18" charset="2"/>
              </a:rPr>
              <a:t>O estágio em Prática Ministerial (PM) deve ser realizado em dois semestres obrigatórios, com a seguinte distribuição de carga horária semestral:</a:t>
            </a:r>
            <a:endParaRPr lang="pt-BR" dirty="0">
              <a:latin typeface="Lucida Sans" panose="020B0602030504020204" pitchFamily="34" charset="0"/>
            </a:endParaRPr>
          </a:p>
        </p:txBody>
      </p:sp>
    </p:spTree>
    <p:extLst>
      <p:ext uri="{BB962C8B-B14F-4D97-AF65-F5344CB8AC3E}">
        <p14:creationId xmlns:p14="http://schemas.microsoft.com/office/powerpoint/2010/main" val="416803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sign em Tiras Azul-Petróleo 16X9">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135_TF02895254.potx" id="{8FA8C47B-A629-4046-9F5F-E5D692822271}" vid="{096667BB-13C5-4186-95E3-DE2A5A4F32F8}"/>
    </a:ext>
  </a:extLst>
</a:theme>
</file>

<file path=ppt/theme/theme2.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C2023F-644C-4F7E-8E8C-CDBE4A63C7D1}">
  <ds:schemaRefs>
    <ds:schemaRef ds:uri="http://schemas.microsoft.com/sharepoint/v3/contenttype/forms"/>
  </ds:schemaRefs>
</ds:datastoreItem>
</file>

<file path=customXml/itemProps3.xml><?xml version="1.0" encoding="utf-8"?>
<ds:datastoreItem xmlns:ds="http://schemas.openxmlformats.org/officeDocument/2006/customXml" ds:itemID="{40B0D886-CB8D-4564-A797-C05BC7D513A8}">
  <ds:schemaRefs>
    <ds:schemaRef ds:uri="http://schemas.microsoft.com/office/infopath/2007/PartnerControls"/>
    <ds:schemaRef ds:uri="a4f35948-e619-41b3-aa29-22878b09cfd2"/>
    <ds:schemaRef ds:uri="http://purl.org/dc/elements/1.1/"/>
    <ds:schemaRef ds:uri="http://schemas.openxmlformats.org/package/2006/metadata/core-properties"/>
    <ds:schemaRef ds:uri="http://schemas.microsoft.com/office/2006/documentManagement/types"/>
    <ds:schemaRef ds:uri="40262f94-9f35-4ac3-9a90-690165a166b7"/>
    <ds:schemaRef ds:uri="http://schemas.microsoft.com/office/2006/metadata/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Apresentação em tiras azul-petróleo (widescreen)</Template>
  <TotalTime>63</TotalTime>
  <Words>745</Words>
  <Application>Microsoft Office PowerPoint</Application>
  <PresentationFormat>Apresentação na tela (4:3)</PresentationFormat>
  <Paragraphs>91</Paragraphs>
  <Slides>17</Slides>
  <Notes>7</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vt:i4>
      </vt:variant>
    </vt:vector>
  </HeadingPairs>
  <TitlesOfParts>
    <vt:vector size="22" baseType="lpstr">
      <vt:lpstr>Arial</vt:lpstr>
      <vt:lpstr>Calibri</vt:lpstr>
      <vt:lpstr>Lucida Sans</vt:lpstr>
      <vt:lpstr>Wingdings 3</vt:lpstr>
      <vt:lpstr>Design em Tiras Azul-Petróleo 16X9</vt:lpstr>
      <vt:lpstr>Apresentação do PowerPoint</vt:lpstr>
      <vt:lpstr>Informações gerais verificar o manual de estágio do curso para detalhamentos e explicações</vt:lpstr>
      <vt:lpstr>Definição geral</vt:lpstr>
      <vt:lpstr>Orientações sobre as duas modalidades</vt:lpstr>
      <vt:lpstr>Orientações sobre as duas modalidades</vt:lpstr>
      <vt:lpstr>Orientações sobre as duas modalidades</vt:lpstr>
      <vt:lpstr>Orientações sobre as duas modalidades</vt:lpstr>
      <vt:lpstr>Orientações sobre carga horária</vt:lpstr>
      <vt:lpstr>Orientações sobre carga horária</vt:lpstr>
      <vt:lpstr>Orientações sobre carga horária</vt:lpstr>
      <vt:lpstr>Documentação obrigatória verificar o manual de estágio do curso para detalhamentos e explicações</vt:lpstr>
      <vt:lpstr>Documentação obrigatória | início</vt:lpstr>
      <vt:lpstr>Documentação obrigatória | durante</vt:lpstr>
      <vt:lpstr>Documentação obrigatória | fim</vt:lpstr>
      <vt:lpstr>Glossário verificar o manual de estágio do curso para detalhamentos e explicações</vt:lpstr>
      <vt:lpstr>Glossário</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Elizangela Aparecida Soares</dc:creator>
  <cp:lastModifiedBy>Elizangela Aparecida Soares</cp:lastModifiedBy>
  <cp:revision>7</cp:revision>
  <cp:lastPrinted>2020-03-02T19:06:50Z</cp:lastPrinted>
  <dcterms:created xsi:type="dcterms:W3CDTF">2020-03-02T18:06:47Z</dcterms:created>
  <dcterms:modified xsi:type="dcterms:W3CDTF">2020-03-02T19:11:23Z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